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0" r:id="rId4"/>
    <p:sldId id="257" r:id="rId5"/>
    <p:sldId id="259" r:id="rId6"/>
    <p:sldId id="261" r:id="rId7"/>
    <p:sldId id="262" r:id="rId8"/>
    <p:sldId id="269" r:id="rId9"/>
    <p:sldId id="263" r:id="rId10"/>
    <p:sldId id="264" r:id="rId11"/>
    <p:sldId id="265" r:id="rId12"/>
    <p:sldId id="270" r:id="rId13"/>
    <p:sldId id="266" r:id="rId14"/>
    <p:sldId id="267" r:id="rId15"/>
    <p:sldId id="268" r:id="rId1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17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Отчет финансовой деятельности </a:t>
            </a:r>
            <a:br>
              <a:rPr lang="ru-RU" b="1" dirty="0" smtClean="0"/>
            </a:br>
            <a:r>
              <a:rPr lang="ru-RU" b="1" dirty="0" smtClean="0"/>
              <a:t>за </a:t>
            </a:r>
            <a:r>
              <a:rPr lang="ru-RU" b="1" dirty="0" smtClean="0"/>
              <a:t>2021 </a:t>
            </a:r>
            <a:r>
              <a:rPr lang="ru-RU" b="1" dirty="0" smtClean="0"/>
              <a:t>год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Утверждено плановых назначений </a:t>
            </a:r>
            <a:endParaRPr lang="ru-RU" sz="3200" dirty="0" smtClean="0"/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131 189 875,10</a:t>
            </a:r>
            <a:endParaRPr lang="ru-RU" sz="3200" b="1" dirty="0">
              <a:solidFill>
                <a:srgbClr val="FF0000"/>
              </a:solidFill>
            </a:endParaRPr>
          </a:p>
          <a:p>
            <a:r>
              <a:rPr lang="ru-RU" sz="3200" b="1" dirty="0" smtClean="0"/>
              <a:t>Исполнение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130 394 044,39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49544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Утверждено плановых назначений (</a:t>
            </a:r>
            <a:r>
              <a:rPr lang="ru-RU" b="1" dirty="0" err="1" smtClean="0"/>
              <a:t>внебюджет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dirty="0" smtClean="0"/>
              <a:t>аренда помещений 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636 786,19</a:t>
            </a:r>
            <a:endParaRPr lang="ru-RU" sz="3200" b="1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/>
              <a:t>доходы от оказания платных услуг </a:t>
            </a:r>
            <a:r>
              <a:rPr lang="ru-RU" sz="3200" b="1" dirty="0" smtClean="0">
                <a:solidFill>
                  <a:srgbClr val="FF0000"/>
                </a:solidFill>
              </a:rPr>
              <a:t>3 426 684,19</a:t>
            </a:r>
            <a:endParaRPr lang="ru-RU" sz="3200" b="1" dirty="0">
              <a:solidFill>
                <a:srgbClr val="FF0000"/>
              </a:solidFill>
            </a:endParaRPr>
          </a:p>
          <a:p>
            <a:r>
              <a:rPr lang="ru-RU" sz="3200" b="1" dirty="0" smtClean="0"/>
              <a:t>Прочие безвозмездные поступления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881 746,76 </a:t>
            </a:r>
            <a:r>
              <a:rPr lang="ru-RU" sz="3200" b="1" dirty="0" smtClean="0">
                <a:solidFill>
                  <a:srgbClr val="FF0000"/>
                </a:solidFill>
              </a:rPr>
              <a:t>(лагерь)</a:t>
            </a:r>
            <a:endParaRPr lang="ru-RU" sz="3200" b="1" dirty="0">
              <a:solidFill>
                <a:srgbClr val="FF0000"/>
              </a:solidFill>
            </a:endParaRPr>
          </a:p>
          <a:p>
            <a:pPr algn="ctr"/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714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Аренда помещений  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8610"/>
          </a:xfrm>
        </p:spPr>
        <p:txBody>
          <a:bodyPr/>
          <a:lstStyle/>
          <a:p>
            <a:endParaRPr lang="ru-RU" sz="3200" b="1" dirty="0" smtClean="0"/>
          </a:p>
          <a:p>
            <a:r>
              <a:rPr lang="ru-RU" sz="3200" b="1" dirty="0" smtClean="0"/>
              <a:t>Утверждено плановых назначений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636 786,19</a:t>
            </a:r>
            <a:endParaRPr lang="ru-RU" sz="3200" b="1" dirty="0">
              <a:solidFill>
                <a:srgbClr val="FF0000"/>
              </a:solidFill>
            </a:endParaRPr>
          </a:p>
          <a:p>
            <a:r>
              <a:rPr lang="ru-RU" sz="3200" b="1" dirty="0" smtClean="0"/>
              <a:t>Исполнение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636 786,19</a:t>
            </a:r>
            <a:endParaRPr lang="ru-RU" sz="32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712" y="416246"/>
            <a:ext cx="822960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доходы от оказания платных услуг 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1712" y="1268760"/>
            <a:ext cx="8229600" cy="5074362"/>
          </a:xfrm>
        </p:spPr>
        <p:txBody>
          <a:bodyPr>
            <a:normAutofit/>
          </a:bodyPr>
          <a:lstStyle/>
          <a:p>
            <a:r>
              <a:rPr lang="ru-RU" b="1" dirty="0" smtClean="0"/>
              <a:t>Утверждено плановых назначений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3 426 684,19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 smtClean="0"/>
              <a:t>Исполнение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3 340 112,96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 smtClean="0"/>
              <a:t>1. Платные услуги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3 316 493,14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/>
              <a:t>2. Школьное питание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21 079,29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/>
              <a:t>3. Возмещение коммунальных услуг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2 540,53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Прочие безвозмездные поступления </a:t>
            </a:r>
            <a:r>
              <a:rPr lang="ru-RU" b="1" dirty="0" smtClean="0"/>
              <a:t> (лагерь)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7172"/>
          </a:xfrm>
        </p:spPr>
        <p:txBody>
          <a:bodyPr/>
          <a:lstStyle/>
          <a:p>
            <a:r>
              <a:rPr lang="ru-RU" b="1" dirty="0" smtClean="0"/>
              <a:t>Утверждено плановых назначений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881 746,76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 smtClean="0"/>
              <a:t>Исполнение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Georgia" pitchFamily="18" charset="0"/>
                <a:cs typeface="Times New Roman" panose="02020603050405020304" pitchFamily="18" charset="0"/>
              </a:rPr>
              <a:t>875 173,84</a:t>
            </a:r>
            <a:endParaRPr lang="ru-RU" b="1" dirty="0">
              <a:solidFill>
                <a:srgbClr val="FF0000"/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14380"/>
          </a:xfrm>
        </p:spPr>
        <p:txBody>
          <a:bodyPr/>
          <a:lstStyle/>
          <a:p>
            <a:pPr algn="ctr"/>
            <a:r>
              <a:rPr lang="ru-RU" b="1" dirty="0" smtClean="0"/>
              <a:t>Расходы учреждения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723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Расходы</a:t>
            </a:r>
          </a:p>
          <a:p>
            <a:r>
              <a:rPr lang="ru-RU" sz="3200" dirty="0" smtClean="0"/>
              <a:t>1. Заработная плата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64 471 796,89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dirty="0" smtClean="0"/>
              <a:t>2. Начисления на выплаты по оплате труда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19 394 521,05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dirty="0" smtClean="0"/>
              <a:t>3. Услуги связи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28 547,08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dirty="0" smtClean="0"/>
              <a:t>4</a:t>
            </a:r>
            <a:r>
              <a:rPr lang="ru-RU" sz="3200" dirty="0" smtClean="0"/>
              <a:t>. Интернет</a:t>
            </a:r>
            <a:endParaRPr lang="ru-RU" sz="3200" dirty="0" smtClean="0"/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18 360,00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Работы, услуги по содержанию имущества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451 477,67</a:t>
            </a:r>
            <a:endParaRPr lang="ru-RU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63" y="2143116"/>
            <a:ext cx="8713917" cy="495829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ТО КТС – 7 237,80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Дератизация – 8 108,03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ТО узлов учета – 34 626,00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ТО системы мониторинга – 24 000,00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ТО оборудования столовой – 23 </a:t>
            </a:r>
            <a:r>
              <a:rPr lang="ru-RU" b="1" dirty="0" smtClean="0">
                <a:solidFill>
                  <a:schemeClr val="tx2"/>
                </a:solidFill>
              </a:rPr>
              <a:t>684,00</a:t>
            </a:r>
          </a:p>
          <a:p>
            <a:r>
              <a:rPr lang="ru-RU" b="1" dirty="0" err="1" smtClean="0">
                <a:solidFill>
                  <a:schemeClr val="tx2"/>
                </a:solidFill>
              </a:rPr>
              <a:t>Электроизмерительн</a:t>
            </a:r>
            <a:r>
              <a:rPr lang="ru-RU" b="1" dirty="0" smtClean="0">
                <a:solidFill>
                  <a:schemeClr val="tx2"/>
                </a:solidFill>
              </a:rPr>
              <a:t>. работы – 12 879,75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Поверка весов – 5 090,00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Стерилизация биксов -800.00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АПС- 12 513,29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ТО оборудования– 322 538,80</a:t>
            </a:r>
            <a:endParaRPr lang="ru-RU" b="1" dirty="0" smtClean="0">
              <a:solidFill>
                <a:schemeClr val="tx2"/>
              </a:solidFill>
            </a:endParaRPr>
          </a:p>
          <a:p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714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8610"/>
          </a:xfrm>
        </p:spPr>
        <p:txBody>
          <a:bodyPr/>
          <a:lstStyle/>
          <a:p>
            <a:endParaRPr lang="ru-RU" sz="3200" b="1" dirty="0" smtClean="0"/>
          </a:p>
          <a:p>
            <a:r>
              <a:rPr lang="ru-RU" sz="3200" b="1" dirty="0" smtClean="0"/>
              <a:t>Утверждено плановых назначений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485 180,96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 smtClean="0"/>
              <a:t>Исполнение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451 477,67</a:t>
            </a:r>
            <a:endParaRPr lang="ru-RU" sz="32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744992"/>
            <a:ext cx="74991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Работы, услуги по содержанию имущества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94478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846" y="548680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Прочие работы, услуги</a:t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 11 925 834,86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517232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err="1" smtClean="0">
                <a:solidFill>
                  <a:schemeClr val="tx2"/>
                </a:solidFill>
              </a:rPr>
              <a:t>лаб-инструм.исслед</a:t>
            </a:r>
            <a:r>
              <a:rPr lang="ru-RU" sz="3400" dirty="0" smtClean="0">
                <a:solidFill>
                  <a:schemeClr val="tx2"/>
                </a:solidFill>
              </a:rPr>
              <a:t> – 32 453,00</a:t>
            </a:r>
          </a:p>
          <a:p>
            <a:r>
              <a:rPr lang="ru-RU" sz="3400" dirty="0" smtClean="0">
                <a:solidFill>
                  <a:schemeClr val="tx2"/>
                </a:solidFill>
              </a:rPr>
              <a:t>Обучен </a:t>
            </a:r>
            <a:r>
              <a:rPr lang="ru-RU" sz="3400" dirty="0" err="1" smtClean="0">
                <a:solidFill>
                  <a:schemeClr val="tx2"/>
                </a:solidFill>
              </a:rPr>
              <a:t>пож-тех.минимуму</a:t>
            </a:r>
            <a:r>
              <a:rPr lang="ru-RU" sz="3400" dirty="0" smtClean="0">
                <a:solidFill>
                  <a:schemeClr val="tx2"/>
                </a:solidFill>
              </a:rPr>
              <a:t> – 3 500,00</a:t>
            </a:r>
          </a:p>
          <a:p>
            <a:r>
              <a:rPr lang="ru-RU" sz="3400" dirty="0" smtClean="0">
                <a:solidFill>
                  <a:schemeClr val="tx2"/>
                </a:solidFill>
              </a:rPr>
              <a:t>Консультационный семинар – 22 680,00</a:t>
            </a:r>
          </a:p>
          <a:p>
            <a:r>
              <a:rPr lang="ru-RU" sz="3400" dirty="0" smtClean="0">
                <a:solidFill>
                  <a:schemeClr val="tx2"/>
                </a:solidFill>
              </a:rPr>
              <a:t>Обучение поваров – 6 000,00</a:t>
            </a:r>
          </a:p>
          <a:p>
            <a:r>
              <a:rPr lang="ru-RU" sz="3400" dirty="0" smtClean="0">
                <a:solidFill>
                  <a:schemeClr val="tx2"/>
                </a:solidFill>
              </a:rPr>
              <a:t>Мероприятия школьного лагеря – </a:t>
            </a:r>
            <a:r>
              <a:rPr lang="ru-RU" sz="3400" dirty="0" smtClean="0">
                <a:solidFill>
                  <a:schemeClr val="tx2"/>
                </a:solidFill>
              </a:rPr>
              <a:t>465 626,05</a:t>
            </a:r>
            <a:endParaRPr lang="ru-RU" sz="3400" dirty="0" smtClean="0">
              <a:solidFill>
                <a:schemeClr val="tx2"/>
              </a:solidFill>
            </a:endParaRPr>
          </a:p>
          <a:p>
            <a:r>
              <a:rPr lang="ru-RU" sz="3400" dirty="0" smtClean="0">
                <a:solidFill>
                  <a:schemeClr val="tx2"/>
                </a:solidFill>
              </a:rPr>
              <a:t>Организация питания учащихся </a:t>
            </a:r>
            <a:r>
              <a:rPr lang="ru-RU" sz="3400" dirty="0" smtClean="0">
                <a:solidFill>
                  <a:schemeClr val="tx2"/>
                </a:solidFill>
              </a:rPr>
              <a:t>–9 569 985,13</a:t>
            </a:r>
            <a:endParaRPr lang="ru-RU" sz="3400" dirty="0" smtClean="0">
              <a:solidFill>
                <a:schemeClr val="tx2"/>
              </a:solidFill>
            </a:endParaRPr>
          </a:p>
          <a:p>
            <a:r>
              <a:rPr lang="ru-RU" sz="3400" dirty="0" smtClean="0">
                <a:solidFill>
                  <a:schemeClr val="tx2"/>
                </a:solidFill>
              </a:rPr>
              <a:t>Предоставление прав на использование ЭЦП – 2690,00</a:t>
            </a:r>
          </a:p>
          <a:p>
            <a:r>
              <a:rPr lang="ru-RU" sz="3400" dirty="0" err="1" smtClean="0">
                <a:solidFill>
                  <a:schemeClr val="tx2"/>
                </a:solidFill>
              </a:rPr>
              <a:t>Предаттестационная</a:t>
            </a:r>
            <a:r>
              <a:rPr lang="ru-RU" sz="3400" dirty="0" smtClean="0">
                <a:solidFill>
                  <a:schemeClr val="tx2"/>
                </a:solidFill>
              </a:rPr>
              <a:t> подготовка- 13 050,00</a:t>
            </a:r>
          </a:p>
          <a:p>
            <a:r>
              <a:rPr lang="ru-RU" sz="3400" dirty="0" smtClean="0">
                <a:solidFill>
                  <a:schemeClr val="tx2"/>
                </a:solidFill>
              </a:rPr>
              <a:t>Специальная оценка условий труда 9 282,00</a:t>
            </a:r>
          </a:p>
          <a:p>
            <a:r>
              <a:rPr lang="ru-RU" sz="3400" dirty="0" smtClean="0">
                <a:solidFill>
                  <a:schemeClr val="tx2"/>
                </a:solidFill>
              </a:rPr>
              <a:t>Оформление подписки и доставки периодических печатных изданий </a:t>
            </a:r>
            <a:r>
              <a:rPr lang="ru-RU" sz="3400" dirty="0" smtClean="0">
                <a:solidFill>
                  <a:schemeClr val="tx2"/>
                </a:solidFill>
              </a:rPr>
              <a:t>33660,32</a:t>
            </a:r>
            <a:endParaRPr lang="ru-RU" sz="3400" dirty="0" smtClean="0">
              <a:solidFill>
                <a:schemeClr val="tx2"/>
              </a:solidFill>
            </a:endParaRPr>
          </a:p>
          <a:p>
            <a:r>
              <a:rPr lang="ru-RU" sz="3400" dirty="0" smtClean="0">
                <a:solidFill>
                  <a:schemeClr val="tx2"/>
                </a:solidFill>
              </a:rPr>
              <a:t>Вневедомственная охрана – 59 042,40</a:t>
            </a:r>
          </a:p>
          <a:p>
            <a:r>
              <a:rPr lang="ru-RU" sz="3400" dirty="0" smtClean="0">
                <a:solidFill>
                  <a:schemeClr val="tx2"/>
                </a:solidFill>
              </a:rPr>
              <a:t>Услуги частного охранного предприятия </a:t>
            </a:r>
            <a:r>
              <a:rPr lang="ru-RU" sz="3400" dirty="0" smtClean="0">
                <a:solidFill>
                  <a:schemeClr val="tx2"/>
                </a:solidFill>
              </a:rPr>
              <a:t>474 217,38</a:t>
            </a:r>
          </a:p>
          <a:p>
            <a:r>
              <a:rPr lang="ru-RU" sz="3400" dirty="0" smtClean="0">
                <a:solidFill>
                  <a:schemeClr val="tx2"/>
                </a:solidFill>
              </a:rPr>
              <a:t>Загородный лагерь- 1 166 400,00</a:t>
            </a:r>
          </a:p>
          <a:p>
            <a:r>
              <a:rPr lang="ru-RU" sz="3400" dirty="0" smtClean="0">
                <a:solidFill>
                  <a:schemeClr val="tx2"/>
                </a:solidFill>
              </a:rPr>
              <a:t>Монтаж </a:t>
            </a:r>
            <a:r>
              <a:rPr lang="ru-RU" sz="3400" dirty="0" smtClean="0">
                <a:solidFill>
                  <a:schemeClr val="tx2"/>
                </a:solidFill>
              </a:rPr>
              <a:t>системы видеонаблюдения  </a:t>
            </a:r>
            <a:r>
              <a:rPr lang="ru-RU" sz="3400" dirty="0" smtClean="0">
                <a:solidFill>
                  <a:schemeClr val="tx2"/>
                </a:solidFill>
              </a:rPr>
              <a:t>67 248,58</a:t>
            </a:r>
            <a:endParaRPr lang="ru-RU" sz="3400" dirty="0" smtClean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Прочие расходы</a:t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9 </a:t>
            </a:r>
            <a:r>
              <a:rPr lang="ru-RU" b="1" dirty="0" smtClean="0">
                <a:solidFill>
                  <a:srgbClr val="FF0000"/>
                </a:solidFill>
              </a:rPr>
              <a:t>576 167,50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87372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Земельный налог -438 </a:t>
            </a:r>
            <a:r>
              <a:rPr lang="ru-RU" sz="4000" dirty="0" smtClean="0"/>
              <a:t>682,50</a:t>
            </a:r>
            <a:endParaRPr lang="ru-RU" sz="4000" dirty="0" smtClean="0"/>
          </a:p>
          <a:p>
            <a:r>
              <a:rPr lang="ru-RU" sz="4000" dirty="0" smtClean="0"/>
              <a:t>Налог на имущество – 9 </a:t>
            </a:r>
            <a:r>
              <a:rPr lang="ru-RU" sz="4000" dirty="0" smtClean="0"/>
              <a:t>093 035,00</a:t>
            </a:r>
            <a:endParaRPr lang="ru-RU" sz="4000" dirty="0" smtClean="0"/>
          </a:p>
          <a:p>
            <a:r>
              <a:rPr lang="ru-RU" sz="4000" dirty="0" smtClean="0"/>
              <a:t>Новогодние подарки – </a:t>
            </a:r>
            <a:r>
              <a:rPr lang="ru-RU" sz="4000" dirty="0" smtClean="0"/>
              <a:t>44 450,00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712722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891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Увеличение стоимости </a:t>
            </a:r>
            <a:br>
              <a:rPr lang="ru-RU" b="1" dirty="0" smtClean="0"/>
            </a:br>
            <a:r>
              <a:rPr lang="ru-RU" b="1" dirty="0" smtClean="0"/>
              <a:t>основных средств</a:t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5 952 814,94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2"/>
                </a:solidFill>
              </a:rPr>
              <a:t>Робот-тренажер </a:t>
            </a:r>
            <a:r>
              <a:rPr lang="ru-RU" sz="1800" dirty="0" err="1" smtClean="0">
                <a:solidFill>
                  <a:schemeClr val="tx2"/>
                </a:solidFill>
              </a:rPr>
              <a:t>Глаша</a:t>
            </a:r>
            <a:r>
              <a:rPr lang="ru-RU" sz="1800" dirty="0" smtClean="0">
                <a:solidFill>
                  <a:schemeClr val="tx2"/>
                </a:solidFill>
              </a:rPr>
              <a:t> 64 166,67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Учебно-наглядные пособия по географии,  биологии и химии 730 634,81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Приобретение спортивного инвентаря (мячи, лыжи и пр.) – 724 869,67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Спортивного покрытие ролл-мат– 312 228,48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Приобретение художественной литературы и учебников – </a:t>
            </a:r>
            <a:r>
              <a:rPr lang="ru-RU" sz="1800" dirty="0" smtClean="0">
                <a:solidFill>
                  <a:schemeClr val="tx2"/>
                </a:solidFill>
              </a:rPr>
              <a:t>2 062 910,11</a:t>
            </a:r>
            <a:endParaRPr lang="ru-RU" sz="1800" dirty="0" smtClean="0">
              <a:solidFill>
                <a:schemeClr val="tx2"/>
              </a:solidFill>
            </a:endParaRPr>
          </a:p>
          <a:p>
            <a:r>
              <a:rPr lang="ru-RU" sz="1800" dirty="0" smtClean="0">
                <a:solidFill>
                  <a:schemeClr val="tx2"/>
                </a:solidFill>
              </a:rPr>
              <a:t>Мусорные контейнера 20 805,75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Принтер и проектор для учебного кабинета - 157 453,82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Оборудование для инженерного программирования - 223 177,11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Вышивальная машина – 98 949,72</a:t>
            </a:r>
          </a:p>
          <a:p>
            <a:r>
              <a:rPr lang="ru-RU" sz="1800" dirty="0" err="1" smtClean="0">
                <a:solidFill>
                  <a:schemeClr val="tx2"/>
                </a:solidFill>
              </a:rPr>
              <a:t>Мультимедийный</a:t>
            </a:r>
            <a:r>
              <a:rPr lang="ru-RU" sz="1800" dirty="0" smtClean="0">
                <a:solidFill>
                  <a:schemeClr val="tx2"/>
                </a:solidFill>
              </a:rPr>
              <a:t> графический комплекс для обучения </a:t>
            </a:r>
            <a:r>
              <a:rPr lang="en-US" sz="1800" dirty="0" smtClean="0">
                <a:solidFill>
                  <a:schemeClr val="tx2"/>
                </a:solidFill>
              </a:rPr>
              <a:t>3D</a:t>
            </a:r>
            <a:r>
              <a:rPr lang="ru-RU" sz="1800" dirty="0" smtClean="0">
                <a:solidFill>
                  <a:schemeClr val="tx2"/>
                </a:solidFill>
              </a:rPr>
              <a:t> моделирования – 860 716,80</a:t>
            </a:r>
          </a:p>
          <a:p>
            <a:r>
              <a:rPr lang="ru-RU" sz="1800" dirty="0" smtClean="0">
                <a:solidFill>
                  <a:schemeClr val="tx2"/>
                </a:solidFill>
              </a:rPr>
              <a:t>Мобильные комплексы для обучения моделированию в многомерной среде виртуальной и дополнительной реальности – 696 902,00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41245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714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8610"/>
          </a:xfrm>
        </p:spPr>
        <p:txBody>
          <a:bodyPr/>
          <a:lstStyle/>
          <a:p>
            <a:endParaRPr lang="ru-RU" sz="3200" b="1" dirty="0" smtClean="0"/>
          </a:p>
          <a:p>
            <a:r>
              <a:rPr lang="ru-RU" sz="3200" b="1" dirty="0" smtClean="0"/>
              <a:t>Утверждено плановых назначений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857 961,00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 smtClean="0"/>
              <a:t>Исполнение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856 545,25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744992"/>
            <a:ext cx="74991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Увеличение стоимости материальных </a:t>
            </a:r>
            <a:r>
              <a:rPr lang="ru-RU" sz="3600" b="1" dirty="0" smtClean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запасов по бюджету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6702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891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Увеличение стоимости материальных запасов</a:t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939 290,25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608576"/>
          </a:xfrm>
        </p:spPr>
        <p:txBody>
          <a:bodyPr>
            <a:normAutofit fontScale="55000" lnSpcReduction="20000"/>
          </a:bodyPr>
          <a:lstStyle/>
          <a:p>
            <a:r>
              <a:rPr lang="ru-RU" sz="3300" dirty="0" smtClean="0">
                <a:solidFill>
                  <a:schemeClr val="tx2"/>
                </a:solidFill>
              </a:rPr>
              <a:t>Нетканое полотно – 9 470,00</a:t>
            </a:r>
          </a:p>
          <a:p>
            <a:r>
              <a:rPr lang="ru-RU" sz="3300" dirty="0" smtClean="0">
                <a:solidFill>
                  <a:schemeClr val="tx2"/>
                </a:solidFill>
              </a:rPr>
              <a:t>Хозяйственный садовый инвентарь – 14 690,00</a:t>
            </a:r>
          </a:p>
          <a:p>
            <a:r>
              <a:rPr lang="ru-RU" sz="3300" dirty="0" smtClean="0">
                <a:solidFill>
                  <a:schemeClr val="tx2"/>
                </a:solidFill>
              </a:rPr>
              <a:t>Перчатки латексные – 2 850,00</a:t>
            </a:r>
          </a:p>
          <a:p>
            <a:r>
              <a:rPr lang="ru-RU" sz="3600" dirty="0" smtClean="0">
                <a:solidFill>
                  <a:schemeClr val="tx2"/>
                </a:solidFill>
              </a:rPr>
              <a:t>Приобретение спортивного инвентаря (мячи, лыжи и пр.) – 65 086,50</a:t>
            </a:r>
            <a:endParaRPr lang="ru-RU" sz="3300" dirty="0" smtClean="0">
              <a:solidFill>
                <a:schemeClr val="tx2"/>
              </a:solidFill>
            </a:endParaRPr>
          </a:p>
          <a:p>
            <a:r>
              <a:rPr lang="ru-RU" sz="3300" dirty="0" smtClean="0">
                <a:solidFill>
                  <a:schemeClr val="tx2"/>
                </a:solidFill>
              </a:rPr>
              <a:t>Мел – 4 884,00</a:t>
            </a:r>
          </a:p>
          <a:p>
            <a:r>
              <a:rPr lang="ru-RU" sz="3300" dirty="0" smtClean="0">
                <a:solidFill>
                  <a:schemeClr val="tx2"/>
                </a:solidFill>
              </a:rPr>
              <a:t>Моющие и чистящие средства – 43 753,58</a:t>
            </a:r>
          </a:p>
          <a:p>
            <a:r>
              <a:rPr lang="ru-RU" sz="3300" dirty="0" smtClean="0">
                <a:solidFill>
                  <a:schemeClr val="tx2"/>
                </a:solidFill>
              </a:rPr>
              <a:t>Запасные части для ТТО- 11 410.00</a:t>
            </a:r>
          </a:p>
          <a:p>
            <a:r>
              <a:rPr lang="ru-RU" sz="3600" dirty="0" smtClean="0">
                <a:solidFill>
                  <a:schemeClr val="tx2"/>
                </a:solidFill>
              </a:rPr>
              <a:t>Учебно-наглядные пособия по географии,  биологии и химии – </a:t>
            </a:r>
            <a:r>
              <a:rPr lang="ru-RU" sz="3600" dirty="0" smtClean="0">
                <a:solidFill>
                  <a:schemeClr val="tx2"/>
                </a:solidFill>
              </a:rPr>
              <a:t>422 504,63</a:t>
            </a:r>
            <a:endParaRPr lang="ru-RU" sz="3300" dirty="0" smtClean="0">
              <a:solidFill>
                <a:schemeClr val="tx2"/>
              </a:solidFill>
            </a:endParaRPr>
          </a:p>
          <a:p>
            <a:r>
              <a:rPr lang="ru-RU" sz="3300" dirty="0" smtClean="0">
                <a:solidFill>
                  <a:schemeClr val="tx2"/>
                </a:solidFill>
              </a:rPr>
              <a:t>Картриджи – 109 420,00</a:t>
            </a:r>
          </a:p>
          <a:p>
            <a:r>
              <a:rPr lang="ru-RU" sz="3600" dirty="0" smtClean="0">
                <a:solidFill>
                  <a:schemeClr val="tx2"/>
                </a:solidFill>
              </a:rPr>
              <a:t>Оборудование для инженерного программирования – 91 561,88</a:t>
            </a:r>
          </a:p>
          <a:p>
            <a:r>
              <a:rPr lang="ru-RU" sz="3300" dirty="0" smtClean="0">
                <a:solidFill>
                  <a:schemeClr val="tx2"/>
                </a:solidFill>
              </a:rPr>
              <a:t>Аккумулятор для пожарной сигнализации 18 071,00</a:t>
            </a:r>
          </a:p>
          <a:p>
            <a:pPr lvl="0">
              <a:buClr>
                <a:srgbClr val="A04DA3"/>
              </a:buClr>
            </a:pPr>
            <a:r>
              <a:rPr lang="ru-RU" sz="3600" dirty="0" smtClean="0">
                <a:solidFill>
                  <a:schemeClr val="tx2"/>
                </a:solidFill>
              </a:rPr>
              <a:t>Поставка бумаги– 29 </a:t>
            </a:r>
            <a:r>
              <a:rPr lang="ru-RU" sz="3600" dirty="0" smtClean="0">
                <a:solidFill>
                  <a:schemeClr val="tx2"/>
                </a:solidFill>
              </a:rPr>
              <a:t>085,00</a:t>
            </a:r>
            <a:endParaRPr lang="ru-RU" sz="3600" dirty="0" smtClean="0">
              <a:solidFill>
                <a:schemeClr val="tx2"/>
              </a:solidFill>
            </a:endParaRPr>
          </a:p>
          <a:p>
            <a:r>
              <a:rPr lang="ru-RU" sz="3300" dirty="0" smtClean="0">
                <a:solidFill>
                  <a:schemeClr val="tx2"/>
                </a:solidFill>
              </a:rPr>
              <a:t>Лампы для проектора– 90 103,66</a:t>
            </a:r>
          </a:p>
          <a:p>
            <a:r>
              <a:rPr lang="ru-RU" sz="3300" dirty="0" smtClean="0">
                <a:solidFill>
                  <a:schemeClr val="tx2"/>
                </a:solidFill>
              </a:rPr>
              <a:t>Противогазы – 21 800,00</a:t>
            </a:r>
          </a:p>
          <a:p>
            <a:r>
              <a:rPr lang="ru-RU" sz="3300" dirty="0" smtClean="0">
                <a:solidFill>
                  <a:schemeClr val="tx2"/>
                </a:solidFill>
              </a:rPr>
              <a:t>Медикаменты и мед изделия  - 4 600,00</a:t>
            </a:r>
          </a:p>
          <a:p>
            <a:endParaRPr lang="ru-RU" sz="33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51607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ru-RU" sz="3200" b="1" dirty="0" smtClean="0"/>
              <a:t>Остаток средств на лицевом счете </a:t>
            </a:r>
          </a:p>
          <a:p>
            <a:pPr marL="109728" indent="0" algn="ctr">
              <a:buNone/>
            </a:pPr>
            <a:r>
              <a:rPr lang="ru-RU" sz="3200" b="1" dirty="0" smtClean="0"/>
              <a:t>на </a:t>
            </a:r>
            <a:r>
              <a:rPr lang="ru-RU" sz="3200" b="1" dirty="0" smtClean="0"/>
              <a:t>01.01.2022 </a:t>
            </a:r>
            <a:r>
              <a:rPr lang="ru-RU" sz="3200" b="1" dirty="0" smtClean="0"/>
              <a:t>год.</a:t>
            </a:r>
          </a:p>
          <a:p>
            <a:pPr marL="109728" indent="0" algn="ctr">
              <a:buNone/>
            </a:pPr>
            <a:r>
              <a:rPr lang="ru-RU" sz="3200" b="1" dirty="0" smtClean="0"/>
              <a:t>ЛБВ </a:t>
            </a:r>
            <a:r>
              <a:rPr lang="ru-RU" sz="3200" b="1" dirty="0" smtClean="0"/>
              <a:t>126 089,43</a:t>
            </a:r>
            <a:endParaRPr lang="ru-RU" sz="3200" b="1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2834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046211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716</TotalTime>
  <Words>508</Words>
  <Application>Microsoft Office PowerPoint</Application>
  <PresentationFormat>Экран (4:3)</PresentationFormat>
  <Paragraphs>121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Городская</vt:lpstr>
      <vt:lpstr>Отчет финансовой деятельности  за 2021 год</vt:lpstr>
      <vt:lpstr>Утверждено плановых назначений (внебюджет)</vt:lpstr>
      <vt:lpstr> Аренда помещений   </vt:lpstr>
      <vt:lpstr>  доходы от оказания платных услуг    </vt:lpstr>
      <vt:lpstr> Прочие безвозмездные поступления  (лагерь) </vt:lpstr>
      <vt:lpstr>Расходы учреждения</vt:lpstr>
      <vt:lpstr>Работы, услуги по содержанию имущества  451 477,67</vt:lpstr>
      <vt:lpstr>  </vt:lpstr>
      <vt:lpstr>Прочие работы, услуги  11 925 834,86</vt:lpstr>
      <vt:lpstr>Прочие расходы 9 576 167,50</vt:lpstr>
      <vt:lpstr>Увеличение стоимости  основных средств 5 952 814,94</vt:lpstr>
      <vt:lpstr>  </vt:lpstr>
      <vt:lpstr>Увеличение стоимости материальных запасов 939 290,25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финансовой деятельности  за 2017 год</dc:title>
  <dc:creator>User</dc:creator>
  <cp:lastModifiedBy>user</cp:lastModifiedBy>
  <cp:revision>82</cp:revision>
  <cp:lastPrinted>2018-02-17T06:13:53Z</cp:lastPrinted>
  <dcterms:created xsi:type="dcterms:W3CDTF">2018-02-16T14:06:05Z</dcterms:created>
  <dcterms:modified xsi:type="dcterms:W3CDTF">2022-02-25T21:24:37Z</dcterms:modified>
</cp:coreProperties>
</file>